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A8162-503E-0BC2-40F3-FD7882E7EBF9}" v="1155" dt="2026-02-19T04:20:04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747" y="2395667"/>
            <a:ext cx="3855945" cy="1817042"/>
          </a:xfrm>
        </p:spPr>
        <p:txBody>
          <a:bodyPr>
            <a:normAutofit/>
          </a:bodyPr>
          <a:lstStyle/>
          <a:p>
            <a:r>
              <a:rPr lang="en-US" sz="4600" b="1"/>
              <a:t>Advancement Report</a:t>
            </a:r>
            <a:endParaRPr lang="en-US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/>
              <a:t>Board Meeting 2/19/26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logo for a service project&#10;&#10;AI-generated content may be incorrect.">
            <a:extLst>
              <a:ext uri="{FF2B5EF4-FFF2-40B4-BE49-F238E27FC236}">
                <a16:creationId xmlns:a16="http://schemas.microsoft.com/office/drawing/2014/main" id="{DE475F9C-C091-8230-F0FD-2A6F9ED29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426" y="640080"/>
            <a:ext cx="6852355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353D1-87E2-77DA-9595-4E6BE39C6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396" y="365125"/>
            <a:ext cx="11206898" cy="1341273"/>
          </a:xfrm>
        </p:spPr>
        <p:txBody>
          <a:bodyPr/>
          <a:lstStyle/>
          <a:p>
            <a:pPr algn="ctr"/>
            <a:r>
              <a:rPr lang="en-US" sz="3600" b="1">
                <a:solidFill>
                  <a:srgbClr val="C00000"/>
                </a:solidFill>
              </a:rPr>
              <a:t>LEGACY GIVING PROGRAM: The </a:t>
            </a:r>
            <a:r>
              <a:rPr lang="en-US" sz="3600" b="1" i="1">
                <a:solidFill>
                  <a:srgbClr val="C00000"/>
                </a:solidFill>
              </a:rPr>
              <a:t>Tex Evans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7A6A1-7F61-6B9E-E0B0-B62E056B3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34966"/>
            <a:ext cx="5252300" cy="421779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r>
              <a:rPr lang="en-US"/>
              <a:t>2019 and 2020:  26 members</a:t>
            </a: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2021: 55 members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2022: 64 members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2023: 73 members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2024:  78 members – </a:t>
            </a:r>
            <a:r>
              <a:rPr lang="en-US" i="1">
                <a:solidFill>
                  <a:srgbClr val="000000"/>
                </a:solidFill>
              </a:rPr>
              <a:t>started using Free Will and increased promotion</a:t>
            </a: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2025: 100 members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</a:rPr>
              <a:t>2026: 104 members!!!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441D3-1193-F6E9-9C1A-2932A20E1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6488" y="1715646"/>
            <a:ext cx="5213023" cy="435919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11 members are anonymous</a:t>
            </a:r>
            <a:endParaRPr lang="en-US" dirty="0"/>
          </a:p>
          <a:p>
            <a:r>
              <a:rPr lang="en-US"/>
              <a:t>Anticipated giving:  $5.25 million</a:t>
            </a:r>
          </a:p>
          <a:p>
            <a:r>
              <a:rPr lang="en-US"/>
              <a:t>Goal for 2026: 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15 new members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Heavy promotion post </a:t>
            </a:r>
            <a:r>
              <a:rPr lang="en-US"/>
              <a:t>summer: </a:t>
            </a:r>
            <a:endParaRPr lang="en-US" sz="2800" dirty="0"/>
          </a:p>
          <a:p>
            <a:pPr lvl="2">
              <a:buFont typeface="Wingdings" panose="020B0604020202020204" pitchFamily="34" charset="0"/>
              <a:buChar char="§"/>
            </a:pPr>
            <a:r>
              <a:rPr lang="en-US"/>
              <a:t>August is National Make a Will month)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/>
              <a:t> October is National Planned Giving month</a:t>
            </a:r>
          </a:p>
          <a:p>
            <a:r>
              <a:rPr lang="en-US"/>
              <a:t>For our 60th year, we will do a big push for legacy giving with a major campaign to raise funds for the Endowment.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8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wo red bricks with black text&#10;&#10;AI-generated content may be incorrect.">
            <a:extLst>
              <a:ext uri="{FF2B5EF4-FFF2-40B4-BE49-F238E27FC236}">
                <a16:creationId xmlns:a16="http://schemas.microsoft.com/office/drawing/2014/main" id="{56A29835-56F3-ACE4-B0B5-D586ED6C521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18456" y="391811"/>
            <a:ext cx="6578974" cy="4704619"/>
          </a:xfrm>
          <a:prstGeom prst="rect">
            <a:avLst/>
          </a:prstGeom>
        </p:spPr>
      </p:pic>
      <p:pic>
        <p:nvPicPr>
          <p:cNvPr id="6" name="Content Placeholder 5" descr="A brick on the ground&#10;&#10;AI-generated content may be incorrect.">
            <a:extLst>
              <a:ext uri="{FF2B5EF4-FFF2-40B4-BE49-F238E27FC236}">
                <a16:creationId xmlns:a16="http://schemas.microsoft.com/office/drawing/2014/main" id="{F617D8BF-A64E-ACC8-DDD6-A8404163084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321069" y="1095425"/>
            <a:ext cx="4579618" cy="465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1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6177D-CA8E-1282-CD2A-74581015D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31504" y="789010"/>
            <a:ext cx="2876227" cy="445545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dirty="0"/>
              <a:t>With space for </a:t>
            </a:r>
            <a:r>
              <a:rPr lang="en-US" b="1" dirty="0"/>
              <a:t>2,116 bricks</a:t>
            </a:r>
            <a:r>
              <a:rPr lang="en-US" dirty="0"/>
              <a:t> to fill out the main walkway leading up to the main entrance, this is a GREAT fundraising opportunity for churches, individuals, staff or corporate partners to have a lasting part of this year-round facility.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6AB954-DF00-AE79-7981-09D087C7D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22" y="896278"/>
            <a:ext cx="7738192" cy="435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0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2763B-8B09-B06F-00FF-954C0BED1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657002" cy="1317708"/>
          </a:xfrm>
        </p:spPr>
        <p:txBody>
          <a:bodyPr/>
          <a:lstStyle/>
          <a:p>
            <a:pPr algn="ctr"/>
            <a:r>
              <a:rPr lang="en-US" b="1"/>
              <a:t>Naming Opportunities for Highlands Center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F520B-9C9B-54C7-3C1E-73560F7D0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58788"/>
            <a:ext cx="5252054" cy="40616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Kitchen:  </a:t>
            </a:r>
            <a:r>
              <a:rPr lang="en-US" b="1">
                <a:solidFill>
                  <a:srgbClr val="00B050"/>
                </a:solidFill>
              </a:rPr>
              <a:t>$50,000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Conference room: </a:t>
            </a:r>
            <a:r>
              <a:rPr lang="en-US" b="1">
                <a:solidFill>
                  <a:srgbClr val="00B050"/>
                </a:solidFill>
              </a:rPr>
              <a:t>$35,000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3 large dorm rooms: </a:t>
            </a:r>
            <a:r>
              <a:rPr lang="en-US" b="1">
                <a:solidFill>
                  <a:srgbClr val="00B050"/>
                </a:solidFill>
              </a:rPr>
              <a:t>$25,000</a:t>
            </a:r>
          </a:p>
          <a:p>
            <a:r>
              <a:rPr lang="en-US"/>
              <a:t>Coffee station:  </a:t>
            </a:r>
            <a:r>
              <a:rPr lang="en-US" b="1">
                <a:solidFill>
                  <a:srgbClr val="00B050"/>
                </a:solidFill>
              </a:rPr>
              <a:t>$20,000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2 classrooms: </a:t>
            </a:r>
            <a:r>
              <a:rPr lang="en-US" b="1">
                <a:solidFill>
                  <a:srgbClr val="00B050"/>
                </a:solidFill>
              </a:rPr>
              <a:t>$20,000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/>
              <a:t>2 dormitory gathering spaces: </a:t>
            </a:r>
            <a:r>
              <a:rPr lang="en-US" b="1">
                <a:solidFill>
                  <a:srgbClr val="00B050"/>
                </a:solidFill>
              </a:rPr>
              <a:t>$15,000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2 small sleeping rooms: </a:t>
            </a:r>
            <a:r>
              <a:rPr lang="en-US" b="1">
                <a:solidFill>
                  <a:srgbClr val="00B050"/>
                </a:solidFill>
              </a:rPr>
              <a:t>$10,000</a:t>
            </a:r>
            <a:r>
              <a:rPr lang="en-US" dirty="0"/>
              <a:t> </a:t>
            </a:r>
          </a:p>
          <a:p>
            <a:r>
              <a:rPr lang="en-US"/>
              <a:t>Staff office:  </a:t>
            </a:r>
            <a:r>
              <a:rPr lang="en-US" b="1">
                <a:solidFill>
                  <a:srgbClr val="00B050"/>
                </a:solidFill>
              </a:rPr>
              <a:t>$10,000</a:t>
            </a:r>
          </a:p>
          <a:p>
            <a:r>
              <a:rPr lang="en-US">
                <a:solidFill>
                  <a:srgbClr val="000000"/>
                </a:solidFill>
              </a:rPr>
              <a:t>Staff sleeping rooms: </a:t>
            </a:r>
            <a:r>
              <a:rPr lang="en-US" b="1">
                <a:solidFill>
                  <a:srgbClr val="00B050"/>
                </a:solidFill>
              </a:rPr>
              <a:t>$10,000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87260-6CA0-5A1A-87AA-508AD45E4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4407" y="1664518"/>
            <a:ext cx="5552404" cy="37317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u="sng"/>
              <a:t>Furnishings:</a:t>
            </a:r>
            <a:r>
              <a:rPr lang="en-US"/>
              <a:t> bunk beds, tables, chairs, kitchen supplies, TVs, ceiling fans, picnic tables, desks, benches, washer/dryer, and stage </a:t>
            </a:r>
            <a:r>
              <a:rPr lang="en-US" b="1">
                <a:solidFill>
                  <a:srgbClr val="00B050"/>
                </a:solidFill>
              </a:rPr>
              <a:t>$1,000 - $30,000</a:t>
            </a:r>
          </a:p>
          <a:p>
            <a:r>
              <a:rPr lang="en-US"/>
              <a:t>Muddy boot area: </a:t>
            </a:r>
            <a:r>
              <a:rPr lang="en-US" b="1">
                <a:solidFill>
                  <a:srgbClr val="00B050"/>
                </a:solidFill>
              </a:rPr>
              <a:t>$5,000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/>
              <a:t>Rocking chairs: </a:t>
            </a:r>
            <a:r>
              <a:rPr lang="en-US" b="1">
                <a:solidFill>
                  <a:srgbClr val="00B050"/>
                </a:solidFill>
              </a:rPr>
              <a:t>$350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4x8 bricks: </a:t>
            </a:r>
            <a:r>
              <a:rPr lang="en-US" b="1">
                <a:solidFill>
                  <a:srgbClr val="00B050"/>
                </a:solidFill>
              </a:rPr>
              <a:t>$250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/>
              <a:t>8x8 bricks:  </a:t>
            </a:r>
            <a:r>
              <a:rPr lang="en-US" b="1">
                <a:solidFill>
                  <a:srgbClr val="00B050"/>
                </a:solidFill>
              </a:rPr>
              <a:t>$400</a:t>
            </a:r>
          </a:p>
        </p:txBody>
      </p:sp>
    </p:spTree>
    <p:extLst>
      <p:ext uri="{BB962C8B-B14F-4D97-AF65-F5344CB8AC3E}">
        <p14:creationId xmlns:p14="http://schemas.microsoft.com/office/powerpoint/2010/main" val="120053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269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Wingdings</vt:lpstr>
      <vt:lpstr>office theme</vt:lpstr>
      <vt:lpstr>Advancement Report</vt:lpstr>
      <vt:lpstr>LEGACY GIVING PROGRAM: The Tex Evans Society</vt:lpstr>
      <vt:lpstr>PowerPoint Presentation</vt:lpstr>
      <vt:lpstr>PowerPoint Presentation</vt:lpstr>
      <vt:lpstr>Naming Opportunities for Highlands Center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Janice Torretta</dc:creator>
  <cp:lastModifiedBy>Janice Torretta</cp:lastModifiedBy>
  <cp:revision>247</cp:revision>
  <dcterms:created xsi:type="dcterms:W3CDTF">2026-02-19T03:16:06Z</dcterms:created>
  <dcterms:modified xsi:type="dcterms:W3CDTF">2026-02-19T20:28:49Z</dcterms:modified>
</cp:coreProperties>
</file>